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60" r:id="rId3"/>
    <p:sldId id="289" r:id="rId4"/>
    <p:sldId id="287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303" r:id="rId14"/>
    <p:sldId id="273" r:id="rId15"/>
    <p:sldId id="301" r:id="rId16"/>
    <p:sldId id="299" r:id="rId17"/>
    <p:sldId id="302" r:id="rId18"/>
    <p:sldId id="304" r:id="rId19"/>
    <p:sldId id="305" r:id="rId20"/>
    <p:sldId id="306" r:id="rId21"/>
    <p:sldId id="261" r:id="rId22"/>
    <p:sldId id="307" r:id="rId23"/>
    <p:sldId id="259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  <a:srgbClr val="4BACC6"/>
    <a:srgbClr val="20D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5026" autoAdjust="0"/>
  </p:normalViewPr>
  <p:slideViewPr>
    <p:cSldViewPr>
      <p:cViewPr varScale="1">
        <p:scale>
          <a:sx n="78" d="100"/>
          <a:sy n="78" d="100"/>
        </p:scale>
        <p:origin x="143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84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2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29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079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890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데이터 출처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서울시 지하철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호선별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역별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승하차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인원 정보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서울시 버스노선별 정류장별 시간대별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승하차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인원 정보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데이터 가공 방식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2018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년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코로나 이전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이용객 합이 많은 상위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25%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의 지하철역을 선별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이후 해당 지하철역 이용객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지하철역 부근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(1</a:t>
            </a:r>
            <a:r>
              <a:rPr lang="en-US" altLang="ko-Kore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km)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에 위치한 버스 정류장 이용객을 합산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2018,2019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년 합계 </a:t>
            </a:r>
            <a:r>
              <a:rPr lang="en-US" altLang="ko-Kore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vs 2020,2021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년 합계를 살펴봄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파란 색의 원 반경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코로나 발생 이전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(18,19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년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해당 지하철 역 부근 대중교통 이용객 수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붉은 색의 원 반경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코로나 발생 이후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(20,21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년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해당 지하철 역 부근 대중교통 이용객 수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붉은 색의 원이 대체적으로 파란색 원보다 작은 것으로 확인됨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특히 관악구 주변에 위치한 지하철 역은 유동인구가 많을 뿐만 아니라 원의 크기 차이도 크게 두드러짐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설명은 굳이 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ppt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에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안적고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발표할때</a:t>
            </a:r>
            <a:r>
              <a:rPr lang="ko-KR" altLang="en-US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말로 하는게 좋을 것 같고 출처는 마지막에 다 모아서 넣기</a:t>
            </a:r>
            <a:r>
              <a:rPr lang="en-US" altLang="ko-K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!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204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812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45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설명은 지역별로 나눠서 설명을 하고 다른 기사나 근거자료 또는 데이터 찾아보기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609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58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432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405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697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1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264056"/>
            <a:ext cx="5588000" cy="464607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제목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02388"/>
            <a:ext cx="2057400" cy="365125"/>
          </a:xfrm>
          <a:prstGeom prst="rect">
            <a:avLst/>
          </a:prstGeom>
        </p:spPr>
        <p:txBody>
          <a:bodyPr/>
          <a:lstStyle/>
          <a:p>
            <a:fld id="{9399DBA7-8F0F-4977-B34F-4275188F43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6115050" y="264055"/>
            <a:ext cx="2597150" cy="464607"/>
          </a:xfrm>
        </p:spPr>
        <p:txBody>
          <a:bodyPr anchor="b">
            <a:no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ko-KR" altLang="en-US" dirty="0" err="1"/>
              <a:t>중제목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431800" y="728663"/>
            <a:ext cx="5683250" cy="0"/>
          </a:xfrm>
          <a:prstGeom prst="line">
            <a:avLst/>
          </a:prstGeom>
          <a:ln w="38100">
            <a:solidFill>
              <a:srgbClr val="DC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6115050" y="728662"/>
            <a:ext cx="2597150" cy="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431800" y="728231"/>
            <a:ext cx="568325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3996" y="1778530"/>
            <a:ext cx="1843172" cy="501374"/>
          </a:xfrm>
          <a:solidFill>
            <a:srgbClr val="2D7077">
              <a:alpha val="23000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910478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272">
          <p15:clr>
            <a:srgbClr val="FBAE40"/>
          </p15:clr>
        </p15:guide>
        <p15:guide id="3" pos="5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2022-02-24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95887C-B388-434B-9171-2EAE9926EFD6}"/>
              </a:ext>
            </a:extLst>
          </p:cNvPr>
          <p:cNvGrpSpPr/>
          <p:nvPr/>
        </p:nvGrpSpPr>
        <p:grpSpPr>
          <a:xfrm>
            <a:off x="643563" y="2348880"/>
            <a:ext cx="7856872" cy="1423901"/>
            <a:chOff x="643564" y="1285019"/>
            <a:chExt cx="7856872" cy="1423901"/>
          </a:xfrm>
        </p:grpSpPr>
        <p:sp>
          <p:nvSpPr>
            <p:cNvPr id="2" name="TextBox 1"/>
            <p:cNvSpPr txBox="1"/>
            <p:nvPr/>
          </p:nvSpPr>
          <p:spPr>
            <a:xfrm>
              <a:off x="643564" y="2062589"/>
              <a:ext cx="7856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spc="-150" dirty="0">
                  <a:solidFill>
                    <a:schemeClr val="bg1"/>
                  </a:solidFill>
                </a:rPr>
                <a:t> 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코로나로 인한 기업의 근무환경 변화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483768" y="1285019"/>
              <a:ext cx="425647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Django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</a:rPr>
                <a:t>Project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0385E39-EFD4-4125-A367-488D8B12D093}"/>
              </a:ext>
            </a:extLst>
          </p:cNvPr>
          <p:cNvGrpSpPr/>
          <p:nvPr/>
        </p:nvGrpSpPr>
        <p:grpSpPr>
          <a:xfrm>
            <a:off x="643565" y="4625841"/>
            <a:ext cx="7856870" cy="1323439"/>
            <a:chOff x="643565" y="5013175"/>
            <a:chExt cx="7856870" cy="1323439"/>
          </a:xfrm>
        </p:grpSpPr>
        <p:sp>
          <p:nvSpPr>
            <p:cNvPr id="5" name="TextBox 4"/>
            <p:cNvSpPr txBox="1"/>
            <p:nvPr/>
          </p:nvSpPr>
          <p:spPr>
            <a:xfrm>
              <a:off x="6740239" y="5013175"/>
              <a:ext cx="17601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팀장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	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강교철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r>
                <a:rPr lang="ko-KR" altLang="en-US" sz="1600" b="1" dirty="0">
                  <a:solidFill>
                    <a:schemeClr val="bg1"/>
                  </a:solidFill>
                </a:rPr>
                <a:t>팀원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	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권   솔 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r>
                <a:rPr lang="en-US" altLang="ko-KR" sz="1600" b="1" dirty="0">
                  <a:solidFill>
                    <a:schemeClr val="bg1"/>
                  </a:solidFill>
                </a:rPr>
                <a:t>	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김순복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r>
                <a:rPr lang="en-US" altLang="ko-KR" sz="1600" b="1" dirty="0">
                  <a:solidFill>
                    <a:schemeClr val="bg1"/>
                  </a:solidFill>
                </a:rPr>
                <a:t>	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안문주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r>
                <a:rPr lang="en-US" altLang="ko-KR" sz="1600" b="1" dirty="0">
                  <a:solidFill>
                    <a:schemeClr val="bg1"/>
                  </a:solidFill>
                </a:rPr>
                <a:t>	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조성헌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BB5462-7B59-4F0E-9A1D-C2388768EF22}"/>
                </a:ext>
              </a:extLst>
            </p:cNvPr>
            <p:cNvSpPr txBox="1"/>
            <p:nvPr/>
          </p:nvSpPr>
          <p:spPr>
            <a:xfrm>
              <a:off x="643565" y="5013175"/>
              <a:ext cx="27363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어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r>
                <a:rPr lang="ko-KR" altLang="en-US" sz="1600" b="1" dirty="0" err="1">
                  <a:solidFill>
                    <a:schemeClr val="bg1"/>
                  </a:solidFill>
                </a:rPr>
                <a:t>느새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부터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r>
                <a:rPr lang="en-US" altLang="ko-KR" sz="1600" b="1" dirty="0" err="1">
                  <a:solidFill>
                    <a:schemeClr val="bg1"/>
                  </a:solidFill>
                </a:rPr>
                <a:t>Heap.pop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()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은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r>
                <a:rPr lang="ko-KR" altLang="en-US" sz="1600" b="1" dirty="0">
                  <a:solidFill>
                    <a:schemeClr val="bg1"/>
                  </a:solidFill>
                </a:rPr>
                <a:t>안</a:t>
              </a:r>
              <a:endParaRPr lang="en-US" altLang="ko-KR" sz="1600" b="1" dirty="0">
                <a:solidFill>
                  <a:schemeClr val="bg1"/>
                </a:solidFill>
              </a:endParaRPr>
            </a:p>
            <a:p>
              <a:r>
                <a:rPr lang="ko-KR" altLang="en-US" sz="1600" b="1" dirty="0" err="1">
                  <a:solidFill>
                    <a:schemeClr val="bg1"/>
                  </a:solidFill>
                </a:rPr>
                <a:t>멋조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41537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4)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버스</a:t>
            </a:r>
            <a:r>
              <a:rPr lang="en-US" altLang="ko-KR" sz="2000" b="1" spc="-150" dirty="0">
                <a:solidFill>
                  <a:schemeClr val="bg1"/>
                </a:solidFill>
              </a:rPr>
              <a:t>/</a:t>
            </a:r>
            <a:r>
              <a:rPr lang="ko-KR" altLang="en-US" sz="2000" b="1" spc="-150" dirty="0">
                <a:solidFill>
                  <a:schemeClr val="bg1"/>
                </a:solidFill>
              </a:rPr>
              <a:t>지하철 지도 시간별 변화 추이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9454" y="210126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2141FCB-4CAF-4FEA-95BC-8C538A2A713B}"/>
              </a:ext>
            </a:extLst>
          </p:cNvPr>
          <p:cNvSpPr/>
          <p:nvPr/>
        </p:nvSpPr>
        <p:spPr>
          <a:xfrm>
            <a:off x="539552" y="889998"/>
            <a:ext cx="1071195" cy="522778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45688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5)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버스</a:t>
            </a:r>
            <a:r>
              <a:rPr lang="en-US" altLang="ko-KR" sz="2000" b="1" spc="-150" dirty="0">
                <a:solidFill>
                  <a:schemeClr val="bg1"/>
                </a:solidFill>
              </a:rPr>
              <a:t>/</a:t>
            </a:r>
            <a:r>
              <a:rPr lang="ko-KR" altLang="en-US" sz="2000" b="1" spc="-150" dirty="0">
                <a:solidFill>
                  <a:schemeClr val="bg1"/>
                </a:solidFill>
              </a:rPr>
              <a:t>지하철 월별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출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∙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퇴근시간</a:t>
            </a:r>
            <a:r>
              <a:rPr lang="ko-KR" altLang="en-US" sz="2000" b="1" spc="-150" dirty="0">
                <a:solidFill>
                  <a:schemeClr val="bg1"/>
                </a:solidFill>
              </a:rPr>
              <a:t> 시각화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9454" y="210126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2141FCB-4CAF-4FEA-95BC-8C538A2A713B}"/>
              </a:ext>
            </a:extLst>
          </p:cNvPr>
          <p:cNvSpPr/>
          <p:nvPr/>
        </p:nvSpPr>
        <p:spPr>
          <a:xfrm>
            <a:off x="539552" y="889998"/>
            <a:ext cx="1071195" cy="522778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3ECA23A-B3AB-456C-951A-39FC1E415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0" y="927718"/>
            <a:ext cx="5418469" cy="288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FF492EB8-8A59-4730-9BAB-62506C6D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0" y="3704094"/>
            <a:ext cx="5418469" cy="288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B443CA-08EB-4313-99D1-E65B160B15DA}"/>
              </a:ext>
            </a:extLst>
          </p:cNvPr>
          <p:cNvSpPr txBox="1"/>
          <p:nvPr/>
        </p:nvSpPr>
        <p:spPr>
          <a:xfrm>
            <a:off x="6745387" y="927718"/>
            <a:ext cx="19639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이거도 슬라이드 </a:t>
            </a:r>
            <a:endParaRPr lang="en-US" altLang="ko-KR" dirty="0"/>
          </a:p>
          <a:p>
            <a:r>
              <a:rPr lang="ko-KR" altLang="en-US" dirty="0"/>
              <a:t>넘기면</a:t>
            </a:r>
            <a:endParaRPr lang="en-US" altLang="ko-KR" dirty="0"/>
          </a:p>
          <a:p>
            <a:r>
              <a:rPr lang="ko-KR" altLang="en-US" dirty="0"/>
              <a:t>다음 그래프 </a:t>
            </a:r>
            <a:endParaRPr lang="en-US" altLang="ko-KR" dirty="0"/>
          </a:p>
          <a:p>
            <a:r>
              <a:rPr lang="ko-KR" altLang="en-US" dirty="0"/>
              <a:t>나오게 하고</a:t>
            </a:r>
            <a:endParaRPr lang="en-US" altLang="ko-KR" dirty="0"/>
          </a:p>
          <a:p>
            <a:r>
              <a:rPr lang="ko-KR" altLang="en-US" dirty="0"/>
              <a:t>싶어요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74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5421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6)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버스</a:t>
            </a:r>
            <a:r>
              <a:rPr lang="en-US" altLang="ko-KR" sz="2000" b="1" spc="-150" dirty="0">
                <a:solidFill>
                  <a:schemeClr val="bg1"/>
                </a:solidFill>
              </a:rPr>
              <a:t>/</a:t>
            </a:r>
            <a:r>
              <a:rPr lang="ko-KR" altLang="en-US" sz="2000" b="1" spc="-150" dirty="0">
                <a:solidFill>
                  <a:schemeClr val="bg1"/>
                </a:solidFill>
              </a:rPr>
              <a:t>지하철 월별 단위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출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∙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퇴근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이동량</a:t>
            </a:r>
            <a:r>
              <a:rPr lang="ko-KR" altLang="en-US" sz="2000" b="1" spc="-150" dirty="0">
                <a:solidFill>
                  <a:schemeClr val="bg1"/>
                </a:solidFill>
              </a:rPr>
              <a:t> 시각화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9454" y="210126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2141FCB-4CAF-4FEA-95BC-8C538A2A713B}"/>
              </a:ext>
            </a:extLst>
          </p:cNvPr>
          <p:cNvSpPr/>
          <p:nvPr/>
        </p:nvSpPr>
        <p:spPr>
          <a:xfrm>
            <a:off x="539552" y="889998"/>
            <a:ext cx="1296144" cy="522778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선 그래프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0EDFFB-4967-4287-9FF2-B47ECF7A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040711"/>
            <a:ext cx="9865096" cy="563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4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4F35F2-87FB-406B-A254-822F734C6012}"/>
              </a:ext>
            </a:extLst>
          </p:cNvPr>
          <p:cNvSpPr/>
          <p:nvPr/>
        </p:nvSpPr>
        <p:spPr>
          <a:xfrm>
            <a:off x="179512" y="292586"/>
            <a:ext cx="4413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/>
              <a:t>7) </a:t>
            </a:r>
            <a:r>
              <a:rPr lang="ko-KR" altLang="en-US" sz="2000" b="1" spc="-150" dirty="0"/>
              <a:t>지하철 </a:t>
            </a:r>
            <a:r>
              <a:rPr lang="en-US" altLang="ko-KR" sz="2000" b="1" spc="-150" dirty="0"/>
              <a:t>19</a:t>
            </a:r>
            <a:r>
              <a:rPr lang="ko-KR" altLang="en-US" sz="2000" b="1" spc="-150" dirty="0"/>
              <a:t>년 </a:t>
            </a:r>
            <a:r>
              <a:rPr lang="en-US" altLang="ko-KR" sz="2000" b="1" spc="-150" dirty="0"/>
              <a:t>20</a:t>
            </a:r>
            <a:r>
              <a:rPr lang="ko-KR" altLang="en-US" sz="2000" b="1" spc="-150" dirty="0"/>
              <a:t>년 출퇴근 인원 변화율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26C3B9-7969-46D0-A987-F5700DB2C762}"/>
              </a:ext>
            </a:extLst>
          </p:cNvPr>
          <p:cNvSpPr txBox="1"/>
          <p:nvPr/>
        </p:nvSpPr>
        <p:spPr>
          <a:xfrm>
            <a:off x="6259454" y="354142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/>
              <a:t>5. </a:t>
            </a:r>
            <a:r>
              <a:rPr lang="ko-KR" altLang="en-US" sz="1600" dirty="0"/>
              <a:t>데이터 분석 및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66B5B-6012-4899-BDF5-BEF41988E959}"/>
              </a:ext>
            </a:extLst>
          </p:cNvPr>
          <p:cNvSpPr txBox="1"/>
          <p:nvPr/>
        </p:nvSpPr>
        <p:spPr>
          <a:xfrm>
            <a:off x="6012160" y="19888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설명 여기에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CFE0C2-02D2-495F-A862-BBC8AB3886A6}"/>
              </a:ext>
            </a:extLst>
          </p:cNvPr>
          <p:cNvSpPr txBox="1"/>
          <p:nvPr/>
        </p:nvSpPr>
        <p:spPr>
          <a:xfrm>
            <a:off x="6012160" y="478786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설명 여기에 추가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3BFBF05-B4A1-4F9A-AF2D-28E08E1B9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0074" r="2750"/>
          <a:stretch/>
        </p:blipFill>
        <p:spPr bwMode="auto">
          <a:xfrm>
            <a:off x="0" y="1313874"/>
            <a:ext cx="5760000" cy="18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EBAF589-59C2-4204-8B37-7FFCA52A1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0074" r="2750"/>
          <a:stretch/>
        </p:blipFill>
        <p:spPr bwMode="auto">
          <a:xfrm>
            <a:off x="0" y="4194194"/>
            <a:ext cx="5760000" cy="18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58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B0AF08B4-68F6-D14C-ABED-2E9D50149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"/>
          <a:stretch/>
        </p:blipFill>
        <p:spPr bwMode="auto">
          <a:xfrm>
            <a:off x="323528" y="1767744"/>
            <a:ext cx="5210169" cy="184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87E5B75-8823-034D-AB5C-874748569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/>
          <a:stretch/>
        </p:blipFill>
        <p:spPr bwMode="auto">
          <a:xfrm>
            <a:off x="323528" y="4244325"/>
            <a:ext cx="5210170" cy="184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4F35F2-87FB-406B-A254-822F734C6012}"/>
              </a:ext>
            </a:extLst>
          </p:cNvPr>
          <p:cNvSpPr/>
          <p:nvPr/>
        </p:nvSpPr>
        <p:spPr>
          <a:xfrm>
            <a:off x="179512" y="292586"/>
            <a:ext cx="41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/>
              <a:t>8) </a:t>
            </a:r>
            <a:r>
              <a:rPr lang="ko-KR" altLang="en-US" sz="2000" b="1" spc="-150" dirty="0"/>
              <a:t>버스 </a:t>
            </a:r>
            <a:r>
              <a:rPr lang="en-US" altLang="ko-KR" sz="2000" b="1" spc="-150" dirty="0"/>
              <a:t>19</a:t>
            </a:r>
            <a:r>
              <a:rPr lang="ko-KR" altLang="en-US" sz="2000" b="1" spc="-150" dirty="0"/>
              <a:t>년 </a:t>
            </a:r>
            <a:r>
              <a:rPr lang="en-US" altLang="ko-KR" sz="2000" b="1" spc="-150" dirty="0"/>
              <a:t>20</a:t>
            </a:r>
            <a:r>
              <a:rPr lang="ko-KR" altLang="en-US" sz="2000" b="1" spc="-150" dirty="0"/>
              <a:t>년 출퇴근 인원 변화율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26C3B9-7969-46D0-A987-F5700DB2C762}"/>
              </a:ext>
            </a:extLst>
          </p:cNvPr>
          <p:cNvSpPr txBox="1"/>
          <p:nvPr/>
        </p:nvSpPr>
        <p:spPr>
          <a:xfrm>
            <a:off x="6259454" y="354142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/>
              <a:t>5. </a:t>
            </a:r>
            <a:r>
              <a:rPr lang="ko-KR" altLang="en-US" sz="1600" dirty="0"/>
              <a:t>데이터 분석 및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66B5B-6012-4899-BDF5-BEF41988E959}"/>
              </a:ext>
            </a:extLst>
          </p:cNvPr>
          <p:cNvSpPr txBox="1"/>
          <p:nvPr/>
        </p:nvSpPr>
        <p:spPr>
          <a:xfrm>
            <a:off x="6012160" y="19888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설명 여기에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CFE0C2-02D2-495F-A862-BBC8AB3886A6}"/>
              </a:ext>
            </a:extLst>
          </p:cNvPr>
          <p:cNvSpPr txBox="1"/>
          <p:nvPr/>
        </p:nvSpPr>
        <p:spPr>
          <a:xfrm>
            <a:off x="6012160" y="478786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설명 여기에 추가</a:t>
            </a:r>
          </a:p>
        </p:txBody>
      </p:sp>
    </p:spTree>
    <p:extLst>
      <p:ext uri="{BB962C8B-B14F-4D97-AF65-F5344CB8AC3E}">
        <p14:creationId xmlns:p14="http://schemas.microsoft.com/office/powerpoint/2010/main" val="4020626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4980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9)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버스</a:t>
            </a:r>
            <a:r>
              <a:rPr lang="en-US" altLang="ko-KR" sz="2000" b="1" spc="-150" dirty="0">
                <a:solidFill>
                  <a:schemeClr val="bg1"/>
                </a:solidFill>
              </a:rPr>
              <a:t>/</a:t>
            </a:r>
            <a:r>
              <a:rPr lang="ko-KR" altLang="en-US" sz="2000" b="1" spc="-150" dirty="0">
                <a:solidFill>
                  <a:schemeClr val="bg1"/>
                </a:solidFill>
              </a:rPr>
              <a:t>지하철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19</a:t>
            </a:r>
            <a:r>
              <a:rPr lang="ko-KR" altLang="en-US" sz="2000" b="1" spc="-150" dirty="0">
                <a:solidFill>
                  <a:schemeClr val="bg1"/>
                </a:solidFill>
              </a:rPr>
              <a:t>년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20</a:t>
            </a:r>
            <a:r>
              <a:rPr lang="ko-KR" altLang="en-US" sz="2000" b="1" spc="-150" dirty="0">
                <a:solidFill>
                  <a:schemeClr val="bg1"/>
                </a:solidFill>
              </a:rPr>
              <a:t>년 출퇴근 인원 변화율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9454" y="210126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9822B01-27B9-44B5-8678-C04E2E6CE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9838" r="9837" b="388"/>
          <a:stretch/>
        </p:blipFill>
        <p:spPr bwMode="auto">
          <a:xfrm>
            <a:off x="323528" y="1082212"/>
            <a:ext cx="847420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E65749-0C01-453A-80E9-9E22EFDB8848}"/>
              </a:ext>
            </a:extLst>
          </p:cNvPr>
          <p:cNvSpPr txBox="1"/>
          <p:nvPr/>
        </p:nvSpPr>
        <p:spPr>
          <a:xfrm>
            <a:off x="1783266" y="4499828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아래에 설명 줄여서 넣기 원래 파일 </a:t>
            </a:r>
            <a:r>
              <a:rPr lang="en-US" altLang="ko-KR" dirty="0"/>
              <a:t>17</a:t>
            </a:r>
            <a:r>
              <a:rPr lang="ko-KR" altLang="en-US" dirty="0"/>
              <a:t>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03C8C-1DFD-461A-B32C-0ADE788C2691}"/>
              </a:ext>
            </a:extLst>
          </p:cNvPr>
          <p:cNvSpPr txBox="1"/>
          <p:nvPr/>
        </p:nvSpPr>
        <p:spPr>
          <a:xfrm>
            <a:off x="1256824" y="5075892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아니면 위 </a:t>
            </a:r>
            <a:r>
              <a:rPr lang="en-US" altLang="ko-KR" dirty="0"/>
              <a:t>5</a:t>
            </a:r>
            <a:r>
              <a:rPr lang="ko-KR" altLang="en-US" dirty="0"/>
              <a:t>개 사진 한 시트에 다 넣고 발표하면서 설명을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55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48990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10)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버스</a:t>
            </a:r>
            <a:r>
              <a:rPr lang="en-US" altLang="ko-KR" sz="2000" b="1" spc="-150" dirty="0">
                <a:solidFill>
                  <a:schemeClr val="bg1"/>
                </a:solidFill>
              </a:rPr>
              <a:t>/</a:t>
            </a:r>
            <a:r>
              <a:rPr lang="ko-KR" altLang="en-US" sz="2000" b="1" spc="-150" dirty="0">
                <a:solidFill>
                  <a:schemeClr val="bg1"/>
                </a:solidFill>
              </a:rPr>
              <a:t>지하철 코로나 전 후 총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이동량</a:t>
            </a:r>
            <a:r>
              <a:rPr lang="ko-KR" altLang="en-US" sz="2000" b="1" spc="-150" dirty="0">
                <a:solidFill>
                  <a:schemeClr val="bg1"/>
                </a:solidFill>
              </a:rPr>
              <a:t> 비교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9454" y="210126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F3E8CE5-D4E9-4385-85AB-540DB87C3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6" r="13514"/>
          <a:stretch/>
        </p:blipFill>
        <p:spPr bwMode="auto">
          <a:xfrm>
            <a:off x="251520" y="548680"/>
            <a:ext cx="8640960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8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5065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11)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버스</a:t>
            </a:r>
            <a:r>
              <a:rPr lang="en-US" altLang="ko-KR" sz="2000" b="1" spc="-150" dirty="0">
                <a:solidFill>
                  <a:schemeClr val="bg1"/>
                </a:solidFill>
              </a:rPr>
              <a:t>/</a:t>
            </a:r>
            <a:r>
              <a:rPr lang="ko-KR" altLang="en-US" sz="2000" b="1" spc="-150" dirty="0">
                <a:solidFill>
                  <a:schemeClr val="bg1"/>
                </a:solidFill>
              </a:rPr>
              <a:t>지하철 코로나 전후 종로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이동량</a:t>
            </a:r>
            <a:r>
              <a:rPr lang="ko-KR" altLang="en-US" sz="2000" b="1" spc="-150" dirty="0">
                <a:solidFill>
                  <a:schemeClr val="bg1"/>
                </a:solidFill>
              </a:rPr>
              <a:t> 비교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9454" y="210126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3554A3C-0A87-4820-A444-3B488B73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8640960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5165E1D-03A8-4357-959F-D3FAEEC79E47}"/>
              </a:ext>
            </a:extLst>
          </p:cNvPr>
          <p:cNvSpPr/>
          <p:nvPr/>
        </p:nvSpPr>
        <p:spPr>
          <a:xfrm>
            <a:off x="309332" y="618265"/>
            <a:ext cx="914400" cy="460866"/>
          </a:xfrm>
          <a:prstGeom prst="ellipse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종로</a:t>
            </a:r>
          </a:p>
        </p:txBody>
      </p:sp>
    </p:spTree>
    <p:extLst>
      <p:ext uri="{BB962C8B-B14F-4D97-AF65-F5344CB8AC3E}">
        <p14:creationId xmlns:p14="http://schemas.microsoft.com/office/powerpoint/2010/main" val="385142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5065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11)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버스</a:t>
            </a:r>
            <a:r>
              <a:rPr lang="en-US" altLang="ko-KR" sz="2000" b="1" spc="-150" dirty="0">
                <a:solidFill>
                  <a:schemeClr val="bg1"/>
                </a:solidFill>
              </a:rPr>
              <a:t>/</a:t>
            </a:r>
            <a:r>
              <a:rPr lang="ko-KR" altLang="en-US" sz="2000" b="1" spc="-150" dirty="0">
                <a:solidFill>
                  <a:schemeClr val="bg1"/>
                </a:solidFill>
              </a:rPr>
              <a:t>지하철 코로나 전후 강남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이동량</a:t>
            </a:r>
            <a:r>
              <a:rPr lang="ko-KR" altLang="en-US" sz="2000" b="1" spc="-150" dirty="0">
                <a:solidFill>
                  <a:schemeClr val="bg1"/>
                </a:solidFill>
              </a:rPr>
              <a:t> 비교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9454" y="210126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149C337-A6A6-4E38-9E68-F5DF5B64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7365"/>
            <a:ext cx="8640960" cy="604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5165E1D-03A8-4357-959F-D3FAEEC79E47}"/>
              </a:ext>
            </a:extLst>
          </p:cNvPr>
          <p:cNvSpPr/>
          <p:nvPr/>
        </p:nvSpPr>
        <p:spPr>
          <a:xfrm>
            <a:off x="323528" y="616950"/>
            <a:ext cx="914400" cy="460866"/>
          </a:xfrm>
          <a:prstGeom prst="ellipse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강남</a:t>
            </a:r>
          </a:p>
        </p:txBody>
      </p:sp>
    </p:spTree>
    <p:extLst>
      <p:ext uri="{BB962C8B-B14F-4D97-AF65-F5344CB8AC3E}">
        <p14:creationId xmlns:p14="http://schemas.microsoft.com/office/powerpoint/2010/main" val="195605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5540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11)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버스</a:t>
            </a:r>
            <a:r>
              <a:rPr lang="en-US" altLang="ko-KR" sz="2000" b="1" spc="-150" dirty="0">
                <a:solidFill>
                  <a:schemeClr val="bg1"/>
                </a:solidFill>
              </a:rPr>
              <a:t>/</a:t>
            </a:r>
            <a:r>
              <a:rPr lang="ko-KR" altLang="en-US" sz="2000" b="1" spc="-150" dirty="0">
                <a:solidFill>
                  <a:schemeClr val="bg1"/>
                </a:solidFill>
              </a:rPr>
              <a:t>지하철 코로나 전후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동작관악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이동량</a:t>
            </a:r>
            <a:r>
              <a:rPr lang="ko-KR" altLang="en-US" sz="2000" b="1" spc="-150" dirty="0">
                <a:solidFill>
                  <a:schemeClr val="bg1"/>
                </a:solidFill>
              </a:rPr>
              <a:t> 비교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9454" y="210126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65074C7-5006-4425-B277-BBDF2C10F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82381"/>
            <a:ext cx="8640960" cy="601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5165E1D-03A8-4357-959F-D3FAEEC79E47}"/>
              </a:ext>
            </a:extLst>
          </p:cNvPr>
          <p:cNvSpPr/>
          <p:nvPr/>
        </p:nvSpPr>
        <p:spPr>
          <a:xfrm>
            <a:off x="309332" y="618265"/>
            <a:ext cx="1598372" cy="460866"/>
          </a:xfrm>
          <a:prstGeom prst="ellipse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동작관악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59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0" y="738862"/>
            <a:ext cx="11521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  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  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1992" y="1069066"/>
            <a:ext cx="235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배경 및 목표</a:t>
            </a:r>
          </a:p>
        </p:txBody>
      </p:sp>
      <p:pic>
        <p:nvPicPr>
          <p:cNvPr id="35" name="Picture 2" descr="탑, 스카이 라인, 건물, 건축물, 스카이 스크 래퍼, 도시 풍경, 도시, 다운 타운, 중심지">
            <a:extLst>
              <a:ext uri="{FF2B5EF4-FFF2-40B4-BE49-F238E27FC236}">
                <a16:creationId xmlns:a16="http://schemas.microsoft.com/office/drawing/2014/main" id="{95E736AE-04B3-48AB-B0F3-4A7E1DD8A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5" r="10391"/>
          <a:stretch/>
        </p:blipFill>
        <p:spPr bwMode="auto">
          <a:xfrm>
            <a:off x="5464" y="-13111"/>
            <a:ext cx="4572000" cy="688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CDFA47D-F291-401D-8E3E-C849FBAC3A25}"/>
              </a:ext>
            </a:extLst>
          </p:cNvPr>
          <p:cNvSpPr/>
          <p:nvPr/>
        </p:nvSpPr>
        <p:spPr>
          <a:xfrm>
            <a:off x="-3223" y="0"/>
            <a:ext cx="4572000" cy="688422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3171D21E-B98D-4C82-BC0D-6FE42D8540CA}"/>
              </a:ext>
            </a:extLst>
          </p:cNvPr>
          <p:cNvSpPr txBox="1">
            <a:spLocks/>
          </p:cNvSpPr>
          <p:nvPr/>
        </p:nvSpPr>
        <p:spPr>
          <a:xfrm>
            <a:off x="945933" y="725752"/>
            <a:ext cx="3960811" cy="728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b="1" dirty="0">
                <a:solidFill>
                  <a:srgbClr val="17375E"/>
                </a:solidFill>
              </a:rPr>
              <a:t>I</a:t>
            </a:r>
            <a:r>
              <a:rPr lang="en-US" altLang="ko-KR" sz="4000" b="1" dirty="0">
                <a:solidFill>
                  <a:schemeClr val="accent6"/>
                </a:solidFill>
              </a:rPr>
              <a:t> </a:t>
            </a:r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n d e x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BB9004-BA36-425A-B64E-2454A9C0AC02}"/>
              </a:ext>
            </a:extLst>
          </p:cNvPr>
          <p:cNvSpPr txBox="1"/>
          <p:nvPr/>
        </p:nvSpPr>
        <p:spPr>
          <a:xfrm>
            <a:off x="6021992" y="2708095"/>
            <a:ext cx="159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데이터 </a:t>
            </a:r>
            <a:r>
              <a:rPr kumimoji="1" lang="ko-KR" altLang="en-US" b="1" i="0" u="none" strike="noStrike" cap="none" spc="-15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전처리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CE5BB3-7FEB-4D44-A313-C4C61BE0A612}"/>
              </a:ext>
            </a:extLst>
          </p:cNvPr>
          <p:cNvSpPr txBox="1"/>
          <p:nvPr/>
        </p:nvSpPr>
        <p:spPr>
          <a:xfrm>
            <a:off x="5926569" y="4393009"/>
            <a:ext cx="24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분석 인사이트 및 결론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E80863-B3AA-4B27-BB1D-0F7C25F7F718}"/>
              </a:ext>
            </a:extLst>
          </p:cNvPr>
          <p:cNvSpPr txBox="1"/>
          <p:nvPr/>
        </p:nvSpPr>
        <p:spPr>
          <a:xfrm>
            <a:off x="5964790" y="3579704"/>
            <a:ext cx="244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i="0" u="none" strike="noStrike" cap="none" spc="-150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데이터 분석 및 시각화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3EF478-2429-4AC3-B8A3-3EC823FE19C8}"/>
              </a:ext>
            </a:extLst>
          </p:cNvPr>
          <p:cNvSpPr txBox="1"/>
          <p:nvPr/>
        </p:nvSpPr>
        <p:spPr>
          <a:xfrm>
            <a:off x="5993906" y="1916832"/>
            <a:ext cx="271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-150">
                <a:solidFill>
                  <a:schemeClr val="bg1"/>
                </a:solidFill>
                <a:latin typeface="+mj-ea"/>
                <a:ea typeface="+mj-ea"/>
              </a:rPr>
              <a:t>데이터 출처 및 수집 방법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93906" y="5220664"/>
            <a:ext cx="233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개선사항 및 기대효과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2783C-ED29-4545-A692-52DB497C61BB}"/>
              </a:ext>
            </a:extLst>
          </p:cNvPr>
          <p:cNvSpPr txBox="1"/>
          <p:nvPr/>
        </p:nvSpPr>
        <p:spPr>
          <a:xfrm>
            <a:off x="6034189" y="59492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출처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34083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12)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사무실 지역의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공실률</a:t>
            </a:r>
            <a:r>
              <a:rPr lang="ko-KR" altLang="en-US" sz="2000" b="1" spc="-150" dirty="0">
                <a:solidFill>
                  <a:schemeClr val="bg1"/>
                </a:solidFill>
              </a:rPr>
              <a:t> 현황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9454" y="210126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2141FCB-4CAF-4FEA-95BC-8C538A2A713B}"/>
              </a:ext>
            </a:extLst>
          </p:cNvPr>
          <p:cNvSpPr/>
          <p:nvPr/>
        </p:nvSpPr>
        <p:spPr>
          <a:xfrm>
            <a:off x="539552" y="889998"/>
            <a:ext cx="1296144" cy="522778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바 그래프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F3379C-2022-464A-881F-21E9DE0555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9" t="11075" r="9445" b="7420"/>
          <a:stretch/>
        </p:blipFill>
        <p:spPr>
          <a:xfrm>
            <a:off x="755576" y="1520787"/>
            <a:ext cx="7560840" cy="49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85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결론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3CA150-92A9-43CF-9782-83ADF270C7C8}"/>
              </a:ext>
            </a:extLst>
          </p:cNvPr>
          <p:cNvSpPr txBox="1"/>
          <p:nvPr/>
        </p:nvSpPr>
        <p:spPr>
          <a:xfrm>
            <a:off x="6259454" y="369558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6. </a:t>
            </a:r>
            <a:r>
              <a:rPr lang="ko-KR" altLang="en-US" sz="1600" dirty="0">
                <a:solidFill>
                  <a:schemeClr val="bg1"/>
                </a:solidFill>
              </a:rPr>
              <a:t>분석 인사이트 및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311A37-A5CB-4AB3-BE24-A609F3E257F9}"/>
              </a:ext>
            </a:extLst>
          </p:cNvPr>
          <p:cNvCxnSpPr/>
          <p:nvPr/>
        </p:nvCxnSpPr>
        <p:spPr>
          <a:xfrm>
            <a:off x="262312" y="764704"/>
            <a:ext cx="8640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7B2C51-71F4-40E8-8C21-60D9C4419F37}"/>
              </a:ext>
            </a:extLst>
          </p:cNvPr>
          <p:cNvSpPr/>
          <p:nvPr/>
        </p:nvSpPr>
        <p:spPr>
          <a:xfrm>
            <a:off x="262312" y="1010204"/>
            <a:ext cx="8640000" cy="5587143"/>
          </a:xfrm>
          <a:prstGeom prst="rect">
            <a:avLst/>
          </a:prstGeom>
          <a:ln>
            <a:solidFill>
              <a:srgbClr val="4BACC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개선사항</a:t>
            </a:r>
            <a:endParaRPr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3CA150-92A9-43CF-9782-83ADF270C7C8}"/>
              </a:ext>
            </a:extLst>
          </p:cNvPr>
          <p:cNvSpPr txBox="1"/>
          <p:nvPr/>
        </p:nvSpPr>
        <p:spPr>
          <a:xfrm>
            <a:off x="6259454" y="369558"/>
            <a:ext cx="27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6. </a:t>
            </a:r>
            <a:r>
              <a:rPr lang="ko-KR" altLang="en-US" sz="1600" dirty="0">
                <a:solidFill>
                  <a:schemeClr val="bg1"/>
                </a:solidFill>
              </a:rPr>
              <a:t>분석 인사이트 및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311A37-A5CB-4AB3-BE24-A609F3E257F9}"/>
              </a:ext>
            </a:extLst>
          </p:cNvPr>
          <p:cNvCxnSpPr/>
          <p:nvPr/>
        </p:nvCxnSpPr>
        <p:spPr>
          <a:xfrm>
            <a:off x="262312" y="764704"/>
            <a:ext cx="8640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7B2C51-71F4-40E8-8C21-60D9C4419F37}"/>
              </a:ext>
            </a:extLst>
          </p:cNvPr>
          <p:cNvSpPr/>
          <p:nvPr/>
        </p:nvSpPr>
        <p:spPr>
          <a:xfrm>
            <a:off x="262312" y="1010204"/>
            <a:ext cx="8640000" cy="5587143"/>
          </a:xfrm>
          <a:prstGeom prst="rect">
            <a:avLst/>
          </a:prstGeom>
          <a:ln>
            <a:solidFill>
              <a:srgbClr val="4BACC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4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4088" y="5178678"/>
            <a:ext cx="2055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2">
                    <a:lumMod val="50000"/>
                  </a:schemeClr>
                </a:solidFill>
              </a:rPr>
              <a:t>Q&amp;A</a:t>
            </a:r>
            <a:endParaRPr lang="ko-KR" altLang="en-US" sz="4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3ECD676-96E9-4841-A8A8-E0A09D9A90AD}"/>
              </a:ext>
            </a:extLst>
          </p:cNvPr>
          <p:cNvGrpSpPr/>
          <p:nvPr/>
        </p:nvGrpSpPr>
        <p:grpSpPr>
          <a:xfrm>
            <a:off x="179512" y="74100"/>
            <a:ext cx="8784976" cy="6523252"/>
            <a:chOff x="179512" y="74100"/>
            <a:chExt cx="8784976" cy="6523252"/>
          </a:xfrm>
        </p:grpSpPr>
        <p:sp>
          <p:nvSpPr>
            <p:cNvPr id="2" name="직사각형 1"/>
            <p:cNvSpPr/>
            <p:nvPr/>
          </p:nvSpPr>
          <p:spPr>
            <a:xfrm>
              <a:off x="251520" y="620688"/>
              <a:ext cx="8640960" cy="5976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4067944" y="74100"/>
              <a:ext cx="936104" cy="93610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9512" y="148570"/>
              <a:ext cx="9669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spc="-150" dirty="0">
                  <a:solidFill>
                    <a:schemeClr val="bg1"/>
                  </a:solidFill>
                </a:rPr>
                <a:t>팀 소개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95936" y="479095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02569" y="210126"/>
              <a:ext cx="1261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dirty="0">
                  <a:solidFill>
                    <a:schemeClr val="bg1"/>
                  </a:solidFill>
                </a:rPr>
                <a:t>1. </a:t>
              </a:r>
              <a:r>
                <a:rPr lang="ko-KR" altLang="en-US" sz="1600" dirty="0">
                  <a:solidFill>
                    <a:schemeClr val="bg1"/>
                  </a:solidFill>
                </a:rPr>
                <a:t>팀 소개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8C18E8-8570-4B23-A3B8-A108745F9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" t="941" r="2198"/>
            <a:stretch/>
          </p:blipFill>
          <p:spPr>
            <a:xfrm>
              <a:off x="251520" y="620688"/>
              <a:ext cx="8640960" cy="5976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47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7031" y="148570"/>
            <a:ext cx="1678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</a:rPr>
              <a:t>프로젝트 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8951" y="210126"/>
            <a:ext cx="297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</a:rPr>
              <a:t>프로젝트 배경 및 목표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7BB3EF-4089-4617-830B-68216BD259F3}"/>
              </a:ext>
            </a:extLst>
          </p:cNvPr>
          <p:cNvGrpSpPr/>
          <p:nvPr/>
        </p:nvGrpSpPr>
        <p:grpSpPr>
          <a:xfrm>
            <a:off x="643996" y="1556792"/>
            <a:ext cx="7939172" cy="1953854"/>
            <a:chOff x="643996" y="1325447"/>
            <a:chExt cx="7939172" cy="1953854"/>
          </a:xfrm>
        </p:grpSpPr>
        <p:sp>
          <p:nvSpPr>
            <p:cNvPr id="14" name="모서리가 둥근 직사각형 17">
              <a:extLst>
                <a:ext uri="{FF2B5EF4-FFF2-40B4-BE49-F238E27FC236}">
                  <a16:creationId xmlns:a16="http://schemas.microsoft.com/office/drawing/2014/main" id="{3D78F7FF-D1E0-4CF3-8689-E681294488E7}"/>
                </a:ext>
              </a:extLst>
            </p:cNvPr>
            <p:cNvSpPr/>
            <p:nvPr/>
          </p:nvSpPr>
          <p:spPr>
            <a:xfrm>
              <a:off x="755576" y="1325447"/>
              <a:ext cx="1425758" cy="632562"/>
            </a:xfrm>
            <a:prstGeom prst="round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</a:rPr>
                <a:t>배경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18C62F-7C68-4CC3-8EA7-9B6422BB079A}"/>
                </a:ext>
              </a:extLst>
            </p:cNvPr>
            <p:cNvSpPr txBox="1"/>
            <p:nvPr/>
          </p:nvSpPr>
          <p:spPr>
            <a:xfrm>
              <a:off x="643996" y="1994013"/>
              <a:ext cx="7939172" cy="12852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/>
                <a:t>코로나 이전부터 기업의 근무환경은 변화하고 있었다고 </a:t>
              </a:r>
              <a:r>
                <a:rPr lang="ko-KR" altLang="en-US" sz="1800" dirty="0" err="1"/>
                <a:t>알려져왔다</a:t>
              </a:r>
              <a:r>
                <a:rPr lang="en-US" altLang="ko-KR" sz="1800" dirty="0"/>
                <a:t>.</a:t>
              </a:r>
              <a:r>
                <a:rPr lang="ko-KR" altLang="en-US" sz="1800" dirty="0"/>
                <a:t> 우리 팀은</a:t>
              </a:r>
              <a:r>
                <a:rPr lang="en-US" altLang="ko-KR" sz="1800" dirty="0"/>
                <a:t> </a:t>
              </a:r>
              <a:r>
                <a:rPr lang="ko-KR" altLang="en-US" sz="1800" dirty="0"/>
                <a:t>코로나로 인해 그 변화가 더 커지고 있다고 판단했다</a:t>
              </a:r>
              <a:r>
                <a:rPr lang="en-US" altLang="ko-KR" sz="1800" dirty="0"/>
                <a:t>. </a:t>
              </a:r>
              <a:r>
                <a:rPr lang="ko-KR" altLang="en-US" sz="1800" dirty="0"/>
                <a:t>실제로 이러한 변화가 일어났는지 데이터를 바탕으로 살펴보고자 한다</a:t>
              </a:r>
              <a:r>
                <a:rPr lang="en-US" altLang="ko-KR" sz="1800" dirty="0"/>
                <a:t>.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6F267E-C919-4490-A5FF-F1DBC2E928E4}"/>
              </a:ext>
            </a:extLst>
          </p:cNvPr>
          <p:cNvGrpSpPr/>
          <p:nvPr/>
        </p:nvGrpSpPr>
        <p:grpSpPr>
          <a:xfrm>
            <a:off x="643996" y="4148155"/>
            <a:ext cx="7646564" cy="1538356"/>
            <a:chOff x="643996" y="4148155"/>
            <a:chExt cx="7646564" cy="1538356"/>
          </a:xfrm>
        </p:grpSpPr>
        <p:sp>
          <p:nvSpPr>
            <p:cNvPr id="17" name="모서리가 둥근 직사각형 17">
              <a:extLst>
                <a:ext uri="{FF2B5EF4-FFF2-40B4-BE49-F238E27FC236}">
                  <a16:creationId xmlns:a16="http://schemas.microsoft.com/office/drawing/2014/main" id="{F484CA44-ABC3-4A5E-B83C-0A832FCF25FA}"/>
                </a:ext>
              </a:extLst>
            </p:cNvPr>
            <p:cNvSpPr/>
            <p:nvPr/>
          </p:nvSpPr>
          <p:spPr>
            <a:xfrm>
              <a:off x="755576" y="4148155"/>
              <a:ext cx="1425758" cy="632562"/>
            </a:xfrm>
            <a:prstGeom prst="round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</a:rPr>
                <a:t>목표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6973E1-A874-4DDF-8579-CC896AA9BB27}"/>
                </a:ext>
              </a:extLst>
            </p:cNvPr>
            <p:cNvSpPr txBox="1"/>
            <p:nvPr/>
          </p:nvSpPr>
          <p:spPr>
            <a:xfrm>
              <a:off x="643996" y="4816721"/>
              <a:ext cx="7646564" cy="869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/>
                <a:t>본 프로젝트의 목표는 코로나 이전과 이후로 나누어 출퇴근 교통 </a:t>
              </a:r>
              <a:r>
                <a:rPr lang="ko-KR" altLang="en-US" sz="1800" dirty="0" err="1"/>
                <a:t>이용량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사무실 </a:t>
              </a:r>
              <a:r>
                <a:rPr lang="ko-KR" altLang="en-US" sz="1800" dirty="0" err="1"/>
                <a:t>공실률</a:t>
              </a:r>
              <a:r>
                <a:rPr lang="ko-KR" altLang="en-US" dirty="0" err="1"/>
                <a:t>을</a:t>
              </a:r>
              <a:r>
                <a:rPr lang="ko-KR" altLang="en-US" dirty="0"/>
                <a:t> </a:t>
              </a:r>
              <a:r>
                <a:rPr lang="ko-KR" altLang="en-US" sz="1800" dirty="0"/>
                <a:t>살펴보고 기업의 근무 환경 변화를 관찰하고자 한다</a:t>
              </a:r>
              <a:r>
                <a:rPr lang="en-US" altLang="ko-KR" sz="1800" dirty="0"/>
                <a:t>.</a:t>
              </a:r>
              <a:endParaRPr lang="ko-Kore-KR" altLang="en-US" sz="18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>
                <a:solidFill>
                  <a:schemeClr val="bg1"/>
                </a:solidFill>
              </a:rPr>
              <a:t>데이터 수집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8951" y="210126"/>
            <a:ext cx="297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</a:rPr>
              <a:t>데이터 출처 및 수집 방법</a:t>
            </a:r>
          </a:p>
        </p:txBody>
      </p:sp>
      <p:sp>
        <p:nvSpPr>
          <p:cNvPr id="10" name="모서리가 둥근 직사각형 17">
            <a:extLst>
              <a:ext uri="{FF2B5EF4-FFF2-40B4-BE49-F238E27FC236}">
                <a16:creationId xmlns:a16="http://schemas.microsoft.com/office/drawing/2014/main" id="{91EED217-6976-4098-858B-3F144733051D}"/>
              </a:ext>
            </a:extLst>
          </p:cNvPr>
          <p:cNvSpPr/>
          <p:nvPr/>
        </p:nvSpPr>
        <p:spPr>
          <a:xfrm>
            <a:off x="683568" y="1284270"/>
            <a:ext cx="2296197" cy="632562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데이터 출처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7CF0D4AA-BF00-4B3E-BEA8-FF74012A3B93}"/>
              </a:ext>
            </a:extLst>
          </p:cNvPr>
          <p:cNvSpPr/>
          <p:nvPr/>
        </p:nvSpPr>
        <p:spPr>
          <a:xfrm>
            <a:off x="683567" y="2256378"/>
            <a:ext cx="7776865" cy="3980934"/>
          </a:xfrm>
          <a:prstGeom prst="roundRect">
            <a:avLst>
              <a:gd name="adj" fmla="val 4318"/>
            </a:avLst>
          </a:prstGeom>
          <a:solidFill>
            <a:srgbClr val="17375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서울시 공공 </a:t>
            </a:r>
            <a:r>
              <a:rPr lang="ko-KR" altLang="en-US" dirty="0" err="1"/>
              <a:t>데이터포털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서울시 지하철 선별 </a:t>
            </a:r>
            <a:r>
              <a:rPr lang="ko-KR" altLang="en-US" dirty="0" err="1"/>
              <a:t>역별</a:t>
            </a:r>
            <a:r>
              <a:rPr lang="ko-KR" altLang="en-US" dirty="0"/>
              <a:t> </a:t>
            </a:r>
            <a:r>
              <a:rPr lang="ko-KR" altLang="en-US" dirty="0" err="1"/>
              <a:t>승하차</a:t>
            </a:r>
            <a:r>
              <a:rPr lang="ko-KR" altLang="en-US" dirty="0"/>
              <a:t> 인원 정보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서울시 버스노선별 정류장별 시간대별 </a:t>
            </a:r>
            <a:r>
              <a:rPr lang="ko-KR" altLang="en-US" dirty="0" err="1"/>
              <a:t>승하차</a:t>
            </a:r>
            <a:r>
              <a:rPr lang="ko-KR" altLang="en-US" dirty="0"/>
              <a:t> 인원 정보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서울시 오피스빌딩 임대료</a:t>
            </a:r>
            <a:r>
              <a:rPr lang="en-US" altLang="ko-KR" dirty="0"/>
              <a:t>, </a:t>
            </a:r>
            <a:r>
              <a:rPr lang="ko-KR" altLang="en-US" dirty="0" err="1"/>
              <a:t>공실률</a:t>
            </a:r>
            <a:r>
              <a:rPr lang="ko-KR" altLang="en-US" dirty="0"/>
              <a:t> 및 수익률 통계</a:t>
            </a:r>
            <a:endParaRPr lang="en-US" altLang="ko-KR" dirty="0"/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endParaRPr lang="ko-KR" altLang="en-US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서울교통공사 자료실</a:t>
            </a:r>
            <a:r>
              <a:rPr lang="en-US" altLang="ko-KR" dirty="0"/>
              <a:t>)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지하철 </a:t>
            </a:r>
            <a:r>
              <a:rPr lang="ko-KR" altLang="en-US" dirty="0" err="1"/>
              <a:t>역별</a:t>
            </a:r>
            <a:r>
              <a:rPr lang="ko-KR" altLang="en-US" dirty="0"/>
              <a:t> 일별 시간대별 </a:t>
            </a:r>
            <a:r>
              <a:rPr lang="ko-KR" altLang="en-US" dirty="0" err="1"/>
              <a:t>승하차인원</a:t>
            </a:r>
            <a:r>
              <a:rPr lang="ko-KR" altLang="en-US" dirty="0"/>
              <a:t> 정보</a:t>
            </a:r>
            <a:r>
              <a:rPr lang="en-US" altLang="ko-KR" dirty="0"/>
              <a:t>(2018.01~2021.11)</a:t>
            </a:r>
          </a:p>
        </p:txBody>
      </p:sp>
    </p:spTree>
    <p:extLst>
      <p:ext uri="{BB962C8B-B14F-4D97-AF65-F5344CB8AC3E}">
        <p14:creationId xmlns:p14="http://schemas.microsoft.com/office/powerpoint/2010/main" val="140705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7033" y="148570"/>
            <a:ext cx="1678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</a:rPr>
              <a:t>데이터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전처리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6913" y="210126"/>
            <a:ext cx="1847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4. </a:t>
            </a:r>
            <a:r>
              <a:rPr lang="ko-KR" altLang="en-US" sz="1600" dirty="0">
                <a:solidFill>
                  <a:schemeClr val="bg1"/>
                </a:solidFill>
              </a:rPr>
              <a:t>데이터 </a:t>
            </a:r>
            <a:r>
              <a:rPr lang="ko-KR" altLang="en-US" sz="1600" dirty="0" err="1">
                <a:solidFill>
                  <a:schemeClr val="bg1"/>
                </a:solidFill>
              </a:rPr>
              <a:t>전처리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7">
            <a:extLst>
              <a:ext uri="{FF2B5EF4-FFF2-40B4-BE49-F238E27FC236}">
                <a16:creationId xmlns:a16="http://schemas.microsoft.com/office/drawing/2014/main" id="{61CC99D6-7095-44A8-BF6A-5E5DAFB1C552}"/>
              </a:ext>
            </a:extLst>
          </p:cNvPr>
          <p:cNvSpPr/>
          <p:nvPr/>
        </p:nvSpPr>
        <p:spPr>
          <a:xfrm>
            <a:off x="683568" y="1284270"/>
            <a:ext cx="2296197" cy="632562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</a:rPr>
              <a:t>전처리</a:t>
            </a:r>
            <a:r>
              <a:rPr lang="ko-KR" altLang="en-US" sz="2800" b="1" dirty="0">
                <a:solidFill>
                  <a:schemeClr val="bg1"/>
                </a:solidFill>
              </a:rPr>
              <a:t> 방법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967D8226-1F2B-419A-A704-69AAF0CD5B78}"/>
              </a:ext>
            </a:extLst>
          </p:cNvPr>
          <p:cNvSpPr/>
          <p:nvPr/>
        </p:nvSpPr>
        <p:spPr>
          <a:xfrm>
            <a:off x="683567" y="2601831"/>
            <a:ext cx="7776865" cy="3290028"/>
          </a:xfrm>
          <a:prstGeom prst="roundRect">
            <a:avLst>
              <a:gd name="adj" fmla="val 6805"/>
            </a:avLst>
          </a:prstGeom>
          <a:solidFill>
            <a:srgbClr val="17375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ore-KR" altLang="en-US" sz="1800" dirty="0"/>
              <a:t>각</a:t>
            </a:r>
            <a:r>
              <a:rPr lang="ko-KR" altLang="en-US" sz="1800"/>
              <a:t> 분석에 활용한 데이터 찾아서 </a:t>
            </a:r>
            <a:r>
              <a:rPr lang="en-US" altLang="ko-KR" sz="1800" dirty="0"/>
              <a:t>&gt;</a:t>
            </a:r>
            <a:r>
              <a:rPr lang="ko-KR" altLang="en-US" sz="1800" dirty="0"/>
              <a:t> 그 데이터의 컬럼 추출 방법 설명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코로나 전후 시간대별</a:t>
            </a:r>
            <a:r>
              <a:rPr lang="en-US" altLang="ko-KR" dirty="0"/>
              <a:t>-</a:t>
            </a:r>
            <a:r>
              <a:rPr lang="ko-KR" altLang="en-US" dirty="0" err="1"/>
              <a:t>요일별</a:t>
            </a:r>
            <a:r>
              <a:rPr lang="ko-KR" altLang="en-US" dirty="0"/>
              <a:t> 지하철 승객 수 </a:t>
            </a:r>
            <a:r>
              <a:rPr lang="ko-KR" altLang="en-US" dirty="0" err="1"/>
              <a:t>히트맵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버스</a:t>
            </a:r>
            <a:r>
              <a:rPr lang="en-US" altLang="ko-KR" sz="1800" dirty="0"/>
              <a:t>/</a:t>
            </a:r>
            <a:r>
              <a:rPr lang="ko-KR" altLang="en-US" sz="1800" dirty="0"/>
              <a:t>지하철 지도시간별 변화 추이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dirty="0"/>
              <a:t>버스</a:t>
            </a:r>
            <a:r>
              <a:rPr lang="en-US" altLang="ko-KR" sz="1800" dirty="0"/>
              <a:t>/</a:t>
            </a:r>
            <a:r>
              <a:rPr lang="ko-KR" altLang="en-US" sz="1800" dirty="0"/>
              <a:t>지하철 월별 출근</a:t>
            </a:r>
            <a:r>
              <a:rPr lang="en-US" altLang="ko-KR" sz="1800" dirty="0"/>
              <a:t>,</a:t>
            </a:r>
            <a:r>
              <a:rPr lang="ko-KR" altLang="en-US" sz="1800" dirty="0"/>
              <a:t> 퇴근시간 시각화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버스</a:t>
            </a:r>
            <a:r>
              <a:rPr lang="en-US" altLang="ko-KR" dirty="0"/>
              <a:t>/</a:t>
            </a:r>
            <a:r>
              <a:rPr lang="ko-KR" altLang="en-US" dirty="0"/>
              <a:t>지하철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vs 2020</a:t>
            </a:r>
            <a:r>
              <a:rPr lang="ko-KR" altLang="en-US" dirty="0"/>
              <a:t>년 출퇴근 인원 변화율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대중교통 코로나 전 후 총 </a:t>
            </a:r>
            <a:r>
              <a:rPr lang="ko-KR" altLang="en-US" dirty="0" err="1"/>
              <a:t>이동량</a:t>
            </a:r>
            <a:r>
              <a:rPr lang="ko-KR" altLang="en-US" dirty="0"/>
              <a:t> 지도로 비교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사무실 지역의 </a:t>
            </a:r>
            <a:r>
              <a:rPr lang="ko-KR" altLang="en-US" dirty="0" err="1"/>
              <a:t>공실률</a:t>
            </a:r>
            <a:r>
              <a:rPr lang="ko-KR" altLang="en-US" dirty="0"/>
              <a:t> 현황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906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54457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1)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코로나 전후 시간대별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∙</a:t>
            </a:r>
            <a:r>
              <a:rPr lang="en-US" altLang="ko-KR" sz="2000" b="1" spc="-150" dirty="0">
                <a:solidFill>
                  <a:schemeClr val="bg1"/>
                </a:solidFill>
              </a:rPr>
              <a:t>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요일별</a:t>
            </a:r>
            <a:r>
              <a:rPr lang="ko-KR" altLang="en-US" sz="2000" b="1" spc="-150" dirty="0">
                <a:solidFill>
                  <a:schemeClr val="bg1"/>
                </a:solidFill>
              </a:rPr>
              <a:t> 지하철 승객 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FF081AB-A2C5-4F15-913D-BDC543ED6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68" y="1583161"/>
            <a:ext cx="8093713" cy="220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DC45E78E-D182-4549-BFD3-DAA842066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1" y="4014138"/>
            <a:ext cx="8203220" cy="22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2141FCB-4CAF-4FEA-95BC-8C538A2A713B}"/>
              </a:ext>
            </a:extLst>
          </p:cNvPr>
          <p:cNvSpPr/>
          <p:nvPr/>
        </p:nvSpPr>
        <p:spPr>
          <a:xfrm>
            <a:off x="539552" y="889998"/>
            <a:ext cx="1071195" cy="522778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히트맵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2CA63FA-4F13-417D-B4AE-5D6229DBF237}"/>
              </a:ext>
            </a:extLst>
          </p:cNvPr>
          <p:cNvSpPr/>
          <p:nvPr/>
        </p:nvSpPr>
        <p:spPr>
          <a:xfrm>
            <a:off x="2267744" y="1388932"/>
            <a:ext cx="4614851" cy="311876"/>
          </a:xfrm>
          <a:prstGeom prst="roundRect">
            <a:avLst/>
          </a:prstGeom>
          <a:solidFill>
            <a:srgbClr val="1737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코로나 발생 전</a:t>
            </a:r>
            <a:r>
              <a:rPr lang="en-US" altLang="ko-KR" sz="1400" b="1" dirty="0"/>
              <a:t>(18,19</a:t>
            </a:r>
            <a:r>
              <a:rPr lang="ko-KR" altLang="en-US" sz="1400" b="1" dirty="0"/>
              <a:t>년</a:t>
            </a:r>
            <a:r>
              <a:rPr lang="en-US" altLang="ko-KR" sz="1400" b="1" dirty="0"/>
              <a:t>) </a:t>
            </a:r>
            <a:r>
              <a:rPr lang="ko-KR" altLang="en-US" sz="1400" b="1" dirty="0" err="1"/>
              <a:t>요일별</a:t>
            </a:r>
            <a:r>
              <a:rPr lang="ko-KR" altLang="en-US" sz="1400" b="1" dirty="0"/>
              <a:t> 시간별 </a:t>
            </a:r>
            <a:r>
              <a:rPr lang="ko-KR" altLang="en-US" sz="1400" b="1" dirty="0" err="1"/>
              <a:t>히트맵</a:t>
            </a:r>
            <a:r>
              <a:rPr lang="ko-KR" altLang="en-US" sz="1400" b="1" dirty="0"/>
              <a:t> 승객 수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351EFD2-9D54-4667-B630-9D55D32F1CE6}"/>
              </a:ext>
            </a:extLst>
          </p:cNvPr>
          <p:cNvSpPr/>
          <p:nvPr/>
        </p:nvSpPr>
        <p:spPr>
          <a:xfrm>
            <a:off x="2264574" y="3827331"/>
            <a:ext cx="4614851" cy="311876"/>
          </a:xfrm>
          <a:prstGeom prst="roundRect">
            <a:avLst/>
          </a:prstGeom>
          <a:solidFill>
            <a:srgbClr val="1737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코로나 발생 후</a:t>
            </a:r>
            <a:r>
              <a:rPr lang="en-US" altLang="ko-KR" sz="1400" b="1" dirty="0"/>
              <a:t>(20,21</a:t>
            </a:r>
            <a:r>
              <a:rPr lang="ko-KR" altLang="en-US" sz="1400" b="1" dirty="0"/>
              <a:t>년</a:t>
            </a:r>
            <a:r>
              <a:rPr lang="en-US" altLang="ko-KR" sz="1400" b="1" dirty="0"/>
              <a:t>) </a:t>
            </a:r>
            <a:r>
              <a:rPr lang="ko-KR" altLang="en-US" sz="1400" b="1" dirty="0" err="1"/>
              <a:t>요일별</a:t>
            </a:r>
            <a:r>
              <a:rPr lang="ko-KR" altLang="en-US" sz="1400" b="1" dirty="0"/>
              <a:t> 시간별 </a:t>
            </a:r>
            <a:r>
              <a:rPr lang="ko-KR" altLang="en-US" sz="1400" b="1" dirty="0" err="1"/>
              <a:t>히트맵</a:t>
            </a:r>
            <a:r>
              <a:rPr lang="ko-KR" altLang="en-US" sz="1400" b="1" dirty="0"/>
              <a:t> 승객 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B04A5-6756-499D-A064-DAD644240A1B}"/>
              </a:ext>
            </a:extLst>
          </p:cNvPr>
          <p:cNvSpPr txBox="1"/>
          <p:nvPr/>
        </p:nvSpPr>
        <p:spPr>
          <a:xfrm>
            <a:off x="5625234" y="210126"/>
            <a:ext cx="3339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지하철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1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5469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2)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코로나 전후 평일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출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∙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퇴근</a:t>
            </a:r>
            <a:r>
              <a:rPr lang="ko-KR" altLang="en-US" sz="2000" b="1" spc="-150" dirty="0">
                <a:solidFill>
                  <a:schemeClr val="bg1"/>
                </a:solidFill>
              </a:rPr>
              <a:t> 시간대 지하철 승객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2141FCB-4CAF-4FEA-95BC-8C538A2A713B}"/>
              </a:ext>
            </a:extLst>
          </p:cNvPr>
          <p:cNvSpPr/>
          <p:nvPr/>
        </p:nvSpPr>
        <p:spPr>
          <a:xfrm>
            <a:off x="513365" y="889998"/>
            <a:ext cx="1178315" cy="522778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선그래프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9CC8EDB-225E-4B79-AD91-03EE6507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0" y="1412776"/>
            <a:ext cx="5181404" cy="275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099DC4-28B8-4DDD-86A2-85A23226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765" y="3715143"/>
            <a:ext cx="5181405" cy="275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259B53-010F-4339-954F-2ECB87632987}"/>
              </a:ext>
            </a:extLst>
          </p:cNvPr>
          <p:cNvSpPr txBox="1"/>
          <p:nvPr/>
        </p:nvSpPr>
        <p:spPr>
          <a:xfrm>
            <a:off x="7236296" y="899428"/>
            <a:ext cx="17331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슬라이드 </a:t>
            </a:r>
            <a:endParaRPr lang="en-US" altLang="ko-KR" dirty="0"/>
          </a:p>
          <a:p>
            <a:r>
              <a:rPr lang="ko-KR" altLang="en-US" dirty="0"/>
              <a:t>넘기면</a:t>
            </a:r>
            <a:endParaRPr lang="en-US" altLang="ko-KR" dirty="0"/>
          </a:p>
          <a:p>
            <a:r>
              <a:rPr lang="ko-KR" altLang="en-US" dirty="0"/>
              <a:t>다음 그래프 </a:t>
            </a:r>
            <a:endParaRPr lang="en-US" altLang="ko-KR" dirty="0"/>
          </a:p>
          <a:p>
            <a:r>
              <a:rPr lang="ko-KR" altLang="en-US" dirty="0"/>
              <a:t>나오게 하고</a:t>
            </a:r>
            <a:endParaRPr lang="en-US" altLang="ko-KR" dirty="0"/>
          </a:p>
          <a:p>
            <a:r>
              <a:rPr lang="ko-KR" altLang="en-US" dirty="0"/>
              <a:t>싶어요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06039F-15DB-4C95-8A53-A267E297C261}"/>
              </a:ext>
            </a:extLst>
          </p:cNvPr>
          <p:cNvSpPr txBox="1"/>
          <p:nvPr/>
        </p:nvSpPr>
        <p:spPr>
          <a:xfrm>
            <a:off x="5625234" y="210126"/>
            <a:ext cx="3339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지하철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8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48570"/>
            <a:ext cx="54457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</a:rPr>
              <a:t>3) </a:t>
            </a:r>
            <a:r>
              <a:rPr lang="ko-KR" altLang="en-US" sz="2000" b="1" spc="-150" dirty="0">
                <a:solidFill>
                  <a:schemeClr val="bg1"/>
                </a:solidFill>
              </a:rPr>
              <a:t>코로나 전후 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시간대별</a:t>
            </a:r>
            <a:r>
              <a:rPr lang="ko-KR" altLang="en-US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∙</a:t>
            </a:r>
            <a:r>
              <a:rPr lang="ko-KR" altLang="en-US" sz="2000" b="1" spc="-150" dirty="0" err="1">
                <a:solidFill>
                  <a:schemeClr val="bg1"/>
                </a:solidFill>
              </a:rPr>
              <a:t>요일별</a:t>
            </a:r>
            <a:r>
              <a:rPr lang="ko-KR" altLang="en-US" sz="2000" b="1" spc="-150" dirty="0">
                <a:solidFill>
                  <a:schemeClr val="bg1"/>
                </a:solidFill>
              </a:rPr>
              <a:t> 지하철 승객 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25234" y="210126"/>
            <a:ext cx="3339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</a:rPr>
              <a:t>데이터 분석 및 시각화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지하철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DDA19E-F932-4D49-B1C4-5491AE5C08D2}"/>
              </a:ext>
            </a:extLst>
          </p:cNvPr>
          <p:cNvSpPr txBox="1"/>
          <p:nvPr/>
        </p:nvSpPr>
        <p:spPr>
          <a:xfrm>
            <a:off x="468063" y="1124744"/>
            <a:ext cx="828040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시간대와 요일 별 이용 승객 수의 평균을 </a:t>
            </a:r>
            <a:r>
              <a:rPr lang="ko-KR" altLang="en-US" sz="1800" b="1" i="0" u="none" strike="noStrike" dirty="0" err="1">
                <a:solidFill>
                  <a:srgbClr val="595959"/>
                </a:solidFill>
                <a:effectLst/>
                <a:latin typeface="+mj-lt"/>
              </a:rPr>
              <a:t>히트맵으로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 표현했다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. 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해당 </a:t>
            </a:r>
            <a:r>
              <a:rPr lang="ko-KR" altLang="en-US" sz="1800" b="1" i="0" u="none" strike="noStrike" dirty="0" err="1">
                <a:solidFill>
                  <a:srgbClr val="595959"/>
                </a:solidFill>
                <a:effectLst/>
                <a:latin typeface="+mj-lt"/>
              </a:rPr>
              <a:t>히트맵에서는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 오전 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7~10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시 사이와 오후 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5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시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~8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시 사이 이용객이 다른 시간대 보다 많은 것으로 나타난다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.</a:t>
            </a:r>
            <a:endParaRPr lang="ko-KR" altLang="en-US" b="1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이러한 기준으로 다음의 분석에도 오전 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7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시와 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10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시 사이를 출근 시간으로 정하고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, 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오후 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5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시와 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8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시 사이를 퇴근 시간으로 정했다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.</a:t>
            </a:r>
            <a:endParaRPr lang="ko-KR" altLang="en-US" b="1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본 </a:t>
            </a:r>
            <a:r>
              <a:rPr lang="ko-KR" altLang="en-US" sz="1800" b="1" i="0" u="none" strike="noStrike" dirty="0" err="1">
                <a:solidFill>
                  <a:srgbClr val="595959"/>
                </a:solidFill>
                <a:effectLst/>
                <a:latin typeface="+mj-lt"/>
              </a:rPr>
              <a:t>히트맵에서는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 이른 새벽시간을 제외하고 전반적으로 승객 수가 감소한 것을 확인할 수 있다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. </a:t>
            </a:r>
            <a:endParaRPr lang="ko-KR" altLang="en-US" b="1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선 그래프에서 보다 명확하게 변화한 것을 확인할 수 있다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.</a:t>
            </a:r>
            <a:endParaRPr lang="ko-KR" altLang="en-US" b="1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( 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데이터 출처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: 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서울교통공사 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1-8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호선 </a:t>
            </a:r>
            <a:r>
              <a:rPr lang="ko-KR" altLang="en-US" sz="1800" b="1" i="0" u="none" strike="noStrike" dirty="0" err="1">
                <a:solidFill>
                  <a:srgbClr val="595959"/>
                </a:solidFill>
                <a:effectLst/>
                <a:latin typeface="+mj-lt"/>
              </a:rPr>
              <a:t>역별</a:t>
            </a:r>
            <a:r>
              <a:rPr lang="ko-KR" altLang="en-US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 일별 시간대별 </a:t>
            </a:r>
            <a:r>
              <a:rPr lang="ko-KR" altLang="en-US" sz="1800" b="1" i="0" u="none" strike="noStrike" dirty="0" err="1">
                <a:solidFill>
                  <a:srgbClr val="595959"/>
                </a:solidFill>
                <a:effectLst/>
                <a:latin typeface="+mj-lt"/>
              </a:rPr>
              <a:t>이용인원</a:t>
            </a:r>
            <a:r>
              <a:rPr lang="en-US" altLang="ko-KR" sz="1800" b="1" i="0" u="none" strike="noStrike" dirty="0">
                <a:solidFill>
                  <a:srgbClr val="595959"/>
                </a:solidFill>
                <a:effectLst/>
                <a:latin typeface="+mj-lt"/>
              </a:rPr>
              <a:t>(2018.01~2021.11) )</a:t>
            </a:r>
            <a:endParaRPr lang="ko-KR" altLang="en-US" b="1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25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876</Words>
  <Application>Microsoft Office PowerPoint</Application>
  <PresentationFormat>화면 슬라이드 쇼(4:3)</PresentationFormat>
  <Paragraphs>164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HY헤드라인M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강 교철</cp:lastModifiedBy>
  <cp:revision>133</cp:revision>
  <dcterms:created xsi:type="dcterms:W3CDTF">2016-11-03T20:47:04Z</dcterms:created>
  <dcterms:modified xsi:type="dcterms:W3CDTF">2022-02-24T05:17:49Z</dcterms:modified>
</cp:coreProperties>
</file>